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7559675" cy="10691813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C106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22" d="100"/>
          <a:sy n="22" d="100"/>
        </p:scale>
        <p:origin x="2022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4F914A-16DD-412B-A661-FB734E4D2A2D}" type="datetimeFigureOut">
              <a:rPr kumimoji="1" lang="ja-JP" altLang="en-US" smtClean="0"/>
              <a:t>2025/1/12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1243013"/>
            <a:ext cx="23749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786313"/>
            <a:ext cx="5486400" cy="39163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34481E-EC75-432A-BC54-2962E0B696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99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898B-45B0-4545-8C33-FBC620765D4E}" type="datetimeFigureOut">
              <a:rPr kumimoji="1" lang="ja-JP" altLang="en-US" smtClean="0"/>
              <a:t>2025/1/12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4EF3D-4698-49C3-910F-5935C42A24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0428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898B-45B0-4545-8C33-FBC620765D4E}" type="datetimeFigureOut">
              <a:rPr kumimoji="1" lang="ja-JP" altLang="en-US" smtClean="0"/>
              <a:t>2025/1/12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4EF3D-4698-49C3-910F-5935C42A24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5800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898B-45B0-4545-8C33-FBC620765D4E}" type="datetimeFigureOut">
              <a:rPr kumimoji="1" lang="ja-JP" altLang="en-US" smtClean="0"/>
              <a:t>2025/1/12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4EF3D-4698-49C3-910F-5935C42A24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7488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898B-45B0-4545-8C33-FBC620765D4E}" type="datetimeFigureOut">
              <a:rPr kumimoji="1" lang="ja-JP" altLang="en-US" smtClean="0"/>
              <a:t>2025/1/12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4EF3D-4698-49C3-910F-5935C42A24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657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898B-45B0-4545-8C33-FBC620765D4E}" type="datetimeFigureOut">
              <a:rPr kumimoji="1" lang="ja-JP" altLang="en-US" smtClean="0"/>
              <a:t>2025/1/12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4EF3D-4698-49C3-910F-5935C42A24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9979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898B-45B0-4545-8C33-FBC620765D4E}" type="datetimeFigureOut">
              <a:rPr kumimoji="1" lang="ja-JP" altLang="en-US" smtClean="0"/>
              <a:t>2025/1/12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4EF3D-4698-49C3-910F-5935C42A24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999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898B-45B0-4545-8C33-FBC620765D4E}" type="datetimeFigureOut">
              <a:rPr kumimoji="1" lang="ja-JP" altLang="en-US" smtClean="0"/>
              <a:t>2025/1/12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4EF3D-4698-49C3-910F-5935C42A24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9978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898B-45B0-4545-8C33-FBC620765D4E}" type="datetimeFigureOut">
              <a:rPr kumimoji="1" lang="ja-JP" altLang="en-US" smtClean="0"/>
              <a:t>2025/1/12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4EF3D-4698-49C3-910F-5935C42A24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0097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898B-45B0-4545-8C33-FBC620765D4E}" type="datetimeFigureOut">
              <a:rPr kumimoji="1" lang="ja-JP" altLang="en-US" smtClean="0"/>
              <a:t>2025/1/12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4EF3D-4698-49C3-910F-5935C42A24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466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898B-45B0-4545-8C33-FBC620765D4E}" type="datetimeFigureOut">
              <a:rPr kumimoji="1" lang="ja-JP" altLang="en-US" smtClean="0"/>
              <a:t>2025/1/12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4EF3D-4698-49C3-910F-5935C42A24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4828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E898B-45B0-4545-8C33-FBC620765D4E}" type="datetimeFigureOut">
              <a:rPr kumimoji="1" lang="ja-JP" altLang="en-US" smtClean="0"/>
              <a:t>2025/1/12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4EF3D-4698-49C3-910F-5935C42A24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1148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E898B-45B0-4545-8C33-FBC620765D4E}" type="datetimeFigureOut">
              <a:rPr kumimoji="1" lang="ja-JP" altLang="en-US" smtClean="0"/>
              <a:t>2025/1/12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4EF3D-4698-49C3-910F-5935C42A24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384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リボン: カーブして下方向に曲がる 7">
            <a:extLst>
              <a:ext uri="{FF2B5EF4-FFF2-40B4-BE49-F238E27FC236}">
                <a16:creationId xmlns:a16="http://schemas.microsoft.com/office/drawing/2014/main" id="{4C98F203-0D0E-F8B5-4062-B75BF6DC2D24}"/>
              </a:ext>
            </a:extLst>
          </p:cNvPr>
          <p:cNvSpPr/>
          <p:nvPr/>
        </p:nvSpPr>
        <p:spPr>
          <a:xfrm>
            <a:off x="1" y="669861"/>
            <a:ext cx="7559674" cy="988111"/>
          </a:xfrm>
          <a:prstGeom prst="ellipseRibbon">
            <a:avLst>
              <a:gd name="adj1" fmla="val 25000"/>
              <a:gd name="adj2" fmla="val 68144"/>
              <a:gd name="adj3" fmla="val 12500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0E45F83-09B1-39CB-971B-A251A395A6EB}"/>
              </a:ext>
            </a:extLst>
          </p:cNvPr>
          <p:cNvSpPr txBox="1"/>
          <p:nvPr/>
        </p:nvSpPr>
        <p:spPr>
          <a:xfrm>
            <a:off x="1618828" y="942779"/>
            <a:ext cx="43220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ガチャガチャイベント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B79C568-9588-F075-64AA-9A6005E699B3}"/>
              </a:ext>
            </a:extLst>
          </p:cNvPr>
          <p:cNvSpPr txBox="1"/>
          <p:nvPr/>
        </p:nvSpPr>
        <p:spPr>
          <a:xfrm>
            <a:off x="319267" y="1930890"/>
            <a:ext cx="59234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>
                <a:solidFill>
                  <a:schemeClr val="accent4">
                    <a:lumMod val="75000"/>
                  </a:schemeClr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特賞   </a:t>
            </a:r>
            <a:r>
              <a:rPr kumimoji="1" lang="en-US" altLang="ja-JP" sz="3600" dirty="0">
                <a:latin typeface="HGP行書体" panose="03000600000000000000" pitchFamily="66" charset="-128"/>
                <a:ea typeface="HGP行書体" panose="03000600000000000000" pitchFamily="66" charset="-128"/>
              </a:rPr>
              <a:t>30,000</a:t>
            </a:r>
            <a:r>
              <a:rPr kumimoji="1" lang="ja-JP" altLang="en-US" sz="3600" dirty="0">
                <a:latin typeface="HGP行書体" panose="03000600000000000000" pitchFamily="66" charset="-128"/>
                <a:ea typeface="HGP行書体" panose="03000600000000000000" pitchFamily="66" charset="-128"/>
              </a:rPr>
              <a:t>円分ポイント贈呈</a:t>
            </a:r>
            <a:endParaRPr kumimoji="1" lang="en-US" altLang="ja-JP" sz="3600" dirty="0">
              <a:latin typeface="HGP行書体" panose="03000600000000000000" pitchFamily="66" charset="-128"/>
              <a:ea typeface="HGP行書体" panose="03000600000000000000" pitchFamily="66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3E3380C-B885-D94E-6C1E-06D0CDAC0408}"/>
              </a:ext>
            </a:extLst>
          </p:cNvPr>
          <p:cNvSpPr txBox="1"/>
          <p:nvPr/>
        </p:nvSpPr>
        <p:spPr>
          <a:xfrm>
            <a:off x="319267" y="2850139"/>
            <a:ext cx="71657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>
                <a:solidFill>
                  <a:schemeClr val="bg1">
                    <a:lumMod val="50000"/>
                  </a:schemeClr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2</a:t>
            </a:r>
            <a:r>
              <a:rPr kumimoji="1" lang="ja-JP" altLang="en-US" sz="3600" dirty="0">
                <a:solidFill>
                  <a:schemeClr val="bg1">
                    <a:lumMod val="50000"/>
                  </a:schemeClr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等　　</a:t>
            </a:r>
            <a:r>
              <a:rPr kumimoji="1" lang="ja-JP" altLang="en-US" sz="3600" dirty="0">
                <a:latin typeface="HGP行書体" panose="03000600000000000000" pitchFamily="66" charset="-128"/>
                <a:ea typeface="HGP行書体" panose="03000600000000000000" pitchFamily="66" charset="-128"/>
              </a:rPr>
              <a:t>指名無料＆初回セット料半額</a:t>
            </a:r>
            <a:endParaRPr kumimoji="1" lang="en-US" altLang="ja-JP" sz="3600" dirty="0">
              <a:latin typeface="HGP行書体" panose="03000600000000000000" pitchFamily="66" charset="-128"/>
              <a:ea typeface="HGP行書体" panose="03000600000000000000" pitchFamily="66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1009659-FAFF-DBF2-1E38-90772210C511}"/>
              </a:ext>
            </a:extLst>
          </p:cNvPr>
          <p:cNvSpPr txBox="1"/>
          <p:nvPr/>
        </p:nvSpPr>
        <p:spPr>
          <a:xfrm>
            <a:off x="319267" y="3769388"/>
            <a:ext cx="57182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>
                <a:solidFill>
                  <a:schemeClr val="accent2">
                    <a:lumMod val="75000"/>
                  </a:schemeClr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3</a:t>
            </a:r>
            <a:r>
              <a:rPr kumimoji="1" lang="ja-JP" altLang="en-US" sz="3600" dirty="0">
                <a:solidFill>
                  <a:schemeClr val="accent2">
                    <a:lumMod val="75000"/>
                  </a:schemeClr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等　　</a:t>
            </a:r>
            <a:r>
              <a:rPr kumimoji="1" lang="en-US" altLang="ja-JP" sz="3600" dirty="0">
                <a:latin typeface="HGP行書体" panose="03000600000000000000" pitchFamily="66" charset="-128"/>
                <a:ea typeface="HGP行書体" panose="03000600000000000000" pitchFamily="66" charset="-128"/>
              </a:rPr>
              <a:t>3,000</a:t>
            </a:r>
            <a:r>
              <a:rPr kumimoji="1" lang="ja-JP" altLang="en-US" sz="3600" dirty="0">
                <a:latin typeface="HGP行書体" panose="03000600000000000000" pitchFamily="66" charset="-128"/>
                <a:ea typeface="HGP行書体" panose="03000600000000000000" pitchFamily="66" charset="-128"/>
              </a:rPr>
              <a:t>円キャッシュバック</a:t>
            </a:r>
            <a:endParaRPr kumimoji="1" lang="en-US" altLang="ja-JP" sz="3600" dirty="0">
              <a:latin typeface="HGP行書体" panose="03000600000000000000" pitchFamily="66" charset="-128"/>
              <a:ea typeface="HGP行書体" panose="03000600000000000000" pitchFamily="66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1B95552-0FAF-B068-19B7-FED50A23CA3C}"/>
              </a:ext>
            </a:extLst>
          </p:cNvPr>
          <p:cNvSpPr txBox="1"/>
          <p:nvPr/>
        </p:nvSpPr>
        <p:spPr>
          <a:xfrm>
            <a:off x="34733" y="4679580"/>
            <a:ext cx="64924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>
                <a:latin typeface="HGP行書体" panose="03000600000000000000" pitchFamily="66" charset="-128"/>
                <a:ea typeface="HGP行書体" panose="03000600000000000000" pitchFamily="66" charset="-128"/>
              </a:rPr>
              <a:t>参加賞　</a:t>
            </a:r>
            <a:r>
              <a:rPr kumimoji="1" lang="en-US" altLang="ja-JP" sz="3600" dirty="0">
                <a:latin typeface="HGP行書体" panose="03000600000000000000" pitchFamily="66" charset="-128"/>
                <a:ea typeface="HGP行書体" panose="03000600000000000000" pitchFamily="66" charset="-128"/>
              </a:rPr>
              <a:t>VIP</a:t>
            </a:r>
            <a:r>
              <a:rPr kumimoji="1" lang="ja-JP" altLang="en-US" sz="3600" dirty="0">
                <a:latin typeface="HGP行書体" panose="03000600000000000000" pitchFamily="66" charset="-128"/>
                <a:ea typeface="HGP行書体" panose="03000600000000000000" pitchFamily="66" charset="-128"/>
              </a:rPr>
              <a:t>ルーム</a:t>
            </a:r>
            <a:r>
              <a:rPr kumimoji="1" lang="en-US" altLang="ja-JP" sz="3600" dirty="0">
                <a:latin typeface="HGP行書体" panose="03000600000000000000" pitchFamily="66" charset="-128"/>
                <a:ea typeface="HGP行書体" panose="03000600000000000000" pitchFamily="66" charset="-128"/>
              </a:rPr>
              <a:t>or20</a:t>
            </a:r>
            <a:r>
              <a:rPr kumimoji="1" lang="ja-JP" altLang="en-US" sz="3600" dirty="0">
                <a:latin typeface="HGP行書体" panose="03000600000000000000" pitchFamily="66" charset="-128"/>
                <a:ea typeface="HGP行書体" panose="03000600000000000000" pitchFamily="66" charset="-128"/>
              </a:rPr>
              <a:t>分サービス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7FCABDB6-E653-312F-BD97-1A49E5D12E18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200" b="95200" l="9524" r="91746">
                        <a14:foregroundMark x1="27619" y1="12800" x2="38095" y2="4000"/>
                        <a14:foregroundMark x1="38095" y1="4000" x2="54603" y2="5200"/>
                        <a14:foregroundMark x1="54603" y1="5200" x2="71746" y2="10600"/>
                        <a14:foregroundMark x1="71746" y1="10600" x2="71111" y2="11200"/>
                        <a14:foregroundMark x1="23810" y1="22800" x2="23492" y2="36800"/>
                        <a14:foregroundMark x1="23492" y1="36800" x2="31429" y2="39600"/>
                        <a14:foregroundMark x1="40635" y1="39600" x2="62540" y2="45800"/>
                        <a14:foregroundMark x1="62540" y1="45800" x2="82540" y2="39200"/>
                        <a14:foregroundMark x1="82540" y1="39200" x2="73333" y2="27800"/>
                        <a14:foregroundMark x1="73333" y1="27800" x2="48889" y2="26800"/>
                        <a14:foregroundMark x1="48889" y1="26800" x2="32063" y2="31400"/>
                        <a14:foregroundMark x1="40635" y1="29600" x2="44762" y2="45800"/>
                        <a14:foregroundMark x1="44762" y1="45800" x2="46667" y2="45800"/>
                        <a14:foregroundMark x1="29841" y1="39200" x2="48889" y2="40000"/>
                        <a14:foregroundMark x1="42857" y1="57800" x2="23810" y2="60000"/>
                        <a14:foregroundMark x1="23810" y1="60000" x2="21587" y2="71200"/>
                        <a14:foregroundMark x1="48254" y1="59800" x2="43492" y2="70000"/>
                        <a14:foregroundMark x1="43492" y1="70000" x2="71429" y2="74800"/>
                        <a14:foregroundMark x1="71429" y1="74800" x2="71111" y2="59000"/>
                        <a14:foregroundMark x1="71111" y1="59000" x2="46667" y2="56800"/>
                        <a14:foregroundMark x1="33651" y1="64000" x2="53968" y2="64800"/>
                        <a14:foregroundMark x1="53968" y1="64800" x2="59683" y2="66400"/>
                        <a14:foregroundMark x1="42222" y1="68800" x2="60317" y2="68800"/>
                        <a14:foregroundMark x1="61905" y1="63600" x2="51111" y2="62600"/>
                        <a14:foregroundMark x1="73333" y1="60200" x2="73333" y2="69400"/>
                        <a14:foregroundMark x1="68889" y1="61600" x2="68889" y2="73600"/>
                        <a14:foregroundMark x1="68889" y1="60200" x2="68889" y2="71400"/>
                        <a14:foregroundMark x1="68889" y1="71400" x2="65714" y2="60800"/>
                        <a14:foregroundMark x1="16190" y1="92800" x2="91746" y2="952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533" y="6339611"/>
            <a:ext cx="2319875" cy="3682341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1E860AD-1096-651A-DD5E-2416C5C4BC56}"/>
              </a:ext>
            </a:extLst>
          </p:cNvPr>
          <p:cNvSpPr txBox="1"/>
          <p:nvPr/>
        </p:nvSpPr>
        <p:spPr>
          <a:xfrm>
            <a:off x="319267" y="8026304"/>
            <a:ext cx="521168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>
                <a:solidFill>
                  <a:srgbClr val="FF0000"/>
                </a:solidFill>
              </a:rPr>
              <a:t>※</a:t>
            </a:r>
            <a:r>
              <a:rPr kumimoji="1" lang="ja-JP" altLang="en-US" sz="2800" dirty="0">
                <a:solidFill>
                  <a:srgbClr val="FF0000"/>
                </a:solidFill>
              </a:rPr>
              <a:t>直接来店されたお客様限定！</a:t>
            </a:r>
            <a:br>
              <a:rPr kumimoji="1" lang="en-US" altLang="ja-JP" sz="2800" dirty="0">
                <a:solidFill>
                  <a:srgbClr val="FF0000"/>
                </a:solidFill>
              </a:rPr>
            </a:br>
            <a:r>
              <a:rPr kumimoji="1" lang="ja-JP" altLang="en-US" sz="2800" dirty="0">
                <a:solidFill>
                  <a:srgbClr val="FF0000"/>
                </a:solidFill>
              </a:rPr>
              <a:t>　有効期限は</a:t>
            </a:r>
            <a:r>
              <a:rPr kumimoji="1" lang="en-US" altLang="ja-JP" sz="2800" dirty="0">
                <a:solidFill>
                  <a:srgbClr val="FF0000"/>
                </a:solidFill>
              </a:rPr>
              <a:t>2</a:t>
            </a:r>
            <a:r>
              <a:rPr kumimoji="1" lang="ja-JP" altLang="en-US" sz="2800" dirty="0">
                <a:solidFill>
                  <a:srgbClr val="FF0000"/>
                </a:solidFill>
              </a:rPr>
              <a:t>月</a:t>
            </a:r>
            <a:r>
              <a:rPr kumimoji="1" lang="en-US" altLang="ja-JP" sz="2800" dirty="0">
                <a:solidFill>
                  <a:srgbClr val="FF0000"/>
                </a:solidFill>
              </a:rPr>
              <a:t>28</a:t>
            </a:r>
            <a:r>
              <a:rPr kumimoji="1" lang="ja-JP" altLang="en-US" sz="2800" dirty="0">
                <a:solidFill>
                  <a:srgbClr val="FF0000"/>
                </a:solidFill>
              </a:rPr>
              <a:t>日まで！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722C58C-279D-89BA-667D-1AD69A217B97}"/>
              </a:ext>
            </a:extLst>
          </p:cNvPr>
          <p:cNvSpPr txBox="1"/>
          <p:nvPr/>
        </p:nvSpPr>
        <p:spPr>
          <a:xfrm rot="20440479">
            <a:off x="-12627" y="5953060"/>
            <a:ext cx="695575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600" dirty="0">
                <a:latin typeface="HGS行書体" panose="03000600000000000000" pitchFamily="66" charset="-128"/>
                <a:ea typeface="HGS行書体" panose="03000600000000000000" pitchFamily="66" charset="-128"/>
              </a:rPr>
              <a:t>特賞を掴み取れ！</a:t>
            </a:r>
          </a:p>
        </p:txBody>
      </p:sp>
    </p:spTree>
    <p:extLst>
      <p:ext uri="{BB962C8B-B14F-4D97-AF65-F5344CB8AC3E}">
        <p14:creationId xmlns:p14="http://schemas.microsoft.com/office/powerpoint/2010/main" val="2873261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1464</TotalTime>
  <Words>49</Words>
  <Application>Microsoft Office PowerPoint</Application>
  <PresentationFormat>ユーザー設定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HGP行書体</vt:lpstr>
      <vt:lpstr>HGS行書体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玉手箱</dc:creator>
  <cp:lastModifiedBy>玉手箱</cp:lastModifiedBy>
  <cp:revision>4</cp:revision>
  <cp:lastPrinted>2025-01-07T12:38:31Z</cp:lastPrinted>
  <dcterms:created xsi:type="dcterms:W3CDTF">2025-01-06T15:41:55Z</dcterms:created>
  <dcterms:modified xsi:type="dcterms:W3CDTF">2025-01-12T14:37:16Z</dcterms:modified>
</cp:coreProperties>
</file>